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79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6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F5C7964-9F1E-47A9-862F-41159F2F7F94}">
          <p14:sldIdLst>
            <p14:sldId id="279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24/07/2022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23/07/2022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0D9A15-CEE0-94C9-68B7-E8EAB46038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08" y="6418230"/>
            <a:ext cx="726465" cy="3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2F9ADB6-E905-2CDB-F7E1-C2643427B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08" y="6418230"/>
            <a:ext cx="726465" cy="3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1162" y="286604"/>
            <a:ext cx="10654518" cy="953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1162" y="1570305"/>
            <a:ext cx="10654518" cy="42987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 dirty="0"/>
              <a:t>Modifiez les styles du texte du 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>
            <a:cxnSpLocks/>
          </p:cNvCxnSpPr>
          <p:nvPr/>
        </p:nvCxnSpPr>
        <p:spPr>
          <a:xfrm>
            <a:off x="677008" y="1405010"/>
            <a:ext cx="103165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57696A37-811F-ADF7-4062-FD65DA629D9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0508" y="6418230"/>
            <a:ext cx="726465" cy="3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58C11-B3E2-6746-6F4D-5B7F6F0AC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1704513"/>
            <a:ext cx="10888889" cy="43766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fr-FR" sz="2400" dirty="0"/>
              <a:t>Pour info, sur la slide 5 il y a une animation qui cache le texte en dessous donc si possible plutôt regarder le </a:t>
            </a:r>
            <a:r>
              <a:rPr lang="fr-FR" sz="2400" dirty="0" err="1"/>
              <a:t>ppt</a:t>
            </a:r>
            <a:r>
              <a:rPr lang="fr-FR" sz="2400" dirty="0"/>
              <a:t> en mode diaporama pour voir le texte sur cette slide.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BDFA4A-CFC6-46AD-B963-BCE39E67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1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25" y="1473693"/>
            <a:ext cx="10720674" cy="288524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Illustration sur un radar plot :</a:t>
            </a:r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9EADF0-182A-AB6F-25E2-B3C19814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24" y="2008152"/>
            <a:ext cx="8303576" cy="4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25" y="1473693"/>
            <a:ext cx="10720674" cy="288524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Analyse de la stabilité à l’initialisation du k-</a:t>
            </a:r>
            <a:r>
              <a:rPr lang="fr-FR" sz="2400" dirty="0" err="1"/>
              <a:t>means</a:t>
            </a:r>
            <a:r>
              <a:rPr lang="fr-FR" sz="2400" dirty="0"/>
              <a:t> </a:t>
            </a:r>
            <a:r>
              <a:rPr lang="fr-FR" sz="2400" dirty="0">
                <a:sym typeface="Wingdings" panose="05000000000000000000" pitchFamily="2" charset="2"/>
              </a:rPr>
              <a:t> on compare les clusters obtenus précédemment avec 10 nouvelles itérations du k-</a:t>
            </a:r>
            <a:r>
              <a:rPr lang="fr-FR" sz="2400" dirty="0" err="1">
                <a:sym typeface="Wingdings" panose="05000000000000000000" pitchFamily="2" charset="2"/>
              </a:rPr>
              <a:t>means</a:t>
            </a:r>
            <a:r>
              <a:rPr lang="fr-FR" sz="2400" dirty="0">
                <a:sym typeface="Wingdings" panose="05000000000000000000" pitchFamily="2" charset="2"/>
              </a:rPr>
              <a:t> grâce à l’indice de Rand ajusté (ARI).</a:t>
            </a: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584AD96-698B-FA57-F50B-BDBB6DFC3685}"/>
              </a:ext>
            </a:extLst>
          </p:cNvPr>
          <p:cNvSpPr txBox="1">
            <a:spLocks/>
          </p:cNvSpPr>
          <p:nvPr/>
        </p:nvSpPr>
        <p:spPr>
          <a:xfrm>
            <a:off x="519613" y="5470136"/>
            <a:ext cx="10720674" cy="10562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FR" sz="2400" dirty="0">
                <a:sym typeface="Wingdings" panose="05000000000000000000" pitchFamily="2" charset="2"/>
              </a:rPr>
              <a:t> ARI proche de 1 pour quasiment toutes les itérations donc la stabilité à l’initialisation du k-</a:t>
            </a:r>
            <a:r>
              <a:rPr lang="fr-FR" sz="2400" dirty="0" err="1">
                <a:sym typeface="Wingdings" panose="05000000000000000000" pitchFamily="2" charset="2"/>
              </a:rPr>
              <a:t>means</a:t>
            </a:r>
            <a:r>
              <a:rPr lang="fr-FR" sz="2400" dirty="0">
                <a:sym typeface="Wingdings" panose="05000000000000000000" pitchFamily="2" charset="2"/>
              </a:rPr>
              <a:t> est bonne.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23679C-7626-604C-7819-B87B249B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5" y="2787586"/>
            <a:ext cx="3180251" cy="24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8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7" y="1571346"/>
            <a:ext cx="10720674" cy="288524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Réalisation d’une analyse en composantes principales (PCA) pour permettre d’afficher les clusters en 2 dimensions :</a:t>
            </a:r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7322D6-A2A4-3ABE-1E2A-E450253F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50" y="2473143"/>
            <a:ext cx="6206678" cy="43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6" y="1571346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Echantillonnage du jeu de données en ne prenant que 20% pour des questions de temps de calcul.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 err="1"/>
              <a:t>StandardScaler</a:t>
            </a:r>
            <a:r>
              <a:rPr lang="fr-FR" sz="2400" dirty="0"/>
              <a:t> également utilisé pour normaliser les données.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Application du DBSCAN avec valeurs des hyperparamètres par défaut :</a:t>
            </a:r>
          </a:p>
          <a:p>
            <a:pPr marL="964998" lvl="4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1800" dirty="0"/>
              <a:t>32 clusters retenus par l’algo dont la majorité contiennent moins de 25 clients.</a:t>
            </a:r>
          </a:p>
          <a:p>
            <a:pPr marL="964998" lvl="4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1800" dirty="0"/>
              <a:t>Coefficient de silhouette égal à -0,016</a:t>
            </a:r>
          </a:p>
          <a:p>
            <a:pPr marL="0" indent="0" defTabSz="360000">
              <a:lnSpc>
                <a:spcPct val="100000"/>
              </a:lnSpc>
              <a:spcAft>
                <a:spcPts val="1800"/>
              </a:spcAft>
              <a:buNone/>
            </a:pPr>
            <a:r>
              <a:rPr lang="fr-FR" sz="2400" dirty="0">
                <a:sym typeface="Wingdings" panose="05000000000000000000" pitchFamily="2" charset="2"/>
              </a:rPr>
              <a:t> Différentes valeurs des hyperparamètres ‘</a:t>
            </a:r>
            <a:r>
              <a:rPr lang="fr-FR" sz="2400" dirty="0" err="1">
                <a:sym typeface="Wingdings" panose="05000000000000000000" pitchFamily="2" charset="2"/>
              </a:rPr>
              <a:t>eps</a:t>
            </a:r>
            <a:r>
              <a:rPr lang="fr-FR" sz="2400" dirty="0">
                <a:sym typeface="Wingdings" panose="05000000000000000000" pitchFamily="2" charset="2"/>
              </a:rPr>
              <a:t>’ et ‘</a:t>
            </a:r>
            <a:r>
              <a:rPr lang="fr-FR" sz="2400" dirty="0" err="1">
                <a:sym typeface="Wingdings" panose="05000000000000000000" pitchFamily="2" charset="2"/>
              </a:rPr>
              <a:t>min_samples</a:t>
            </a:r>
            <a:r>
              <a:rPr lang="fr-FR" sz="2400" dirty="0">
                <a:sym typeface="Wingdings" panose="05000000000000000000" pitchFamily="2" charset="2"/>
              </a:rPr>
              <a:t>’ testées pour essayer d’améliorer le clustering.</a:t>
            </a: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DBSCAN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C772F0-95BA-BB28-2B8C-686BC222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2" y="1733411"/>
            <a:ext cx="4676775" cy="404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11FD75-2E98-E192-A508-BCC02141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9042"/>
            <a:ext cx="1619250" cy="2057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63B592-8715-35EA-B9CB-B815F60B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50" y="2271652"/>
            <a:ext cx="1704975" cy="104775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ACAAD16-958D-6AD7-5A99-8309F4651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013" y="4351338"/>
            <a:ext cx="6104473" cy="1578945"/>
          </a:xfrm>
        </p:spPr>
        <p:txBody>
          <a:bodyPr>
            <a:noAutofit/>
          </a:bodyPr>
          <a:lstStyle/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Les clusters sont très déséquilibrés que ce soit avec 8 ou 3 clusters. </a:t>
            </a:r>
          </a:p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L’algo DBSCAN ne semble pas approprié pour ce jeu de données.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CD5B4-B161-7EF3-C8A6-576D4D674EC1}"/>
              </a:ext>
            </a:extLst>
          </p:cNvPr>
          <p:cNvSpPr/>
          <p:nvPr/>
        </p:nvSpPr>
        <p:spPr>
          <a:xfrm>
            <a:off x="250932" y="4782312"/>
            <a:ext cx="4577100" cy="63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8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Modélisation : Clustering hiérarchique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6" y="1535834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Echantillonnage du jeu de données en ne prenant que 20% pour des questions de temps de calcul.</a:t>
            </a:r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5BD8F2-82EF-CCE9-10B0-5BA5A85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94" y="2432995"/>
            <a:ext cx="6799124" cy="4378968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2073C580-B9C6-26DA-1F58-080A66EB8974}"/>
              </a:ext>
            </a:extLst>
          </p:cNvPr>
          <p:cNvSpPr txBox="1">
            <a:spLocks/>
          </p:cNvSpPr>
          <p:nvPr/>
        </p:nvSpPr>
        <p:spPr>
          <a:xfrm>
            <a:off x="7881861" y="3043534"/>
            <a:ext cx="4156259" cy="31530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Couper vers l’ordonnée 80 semble être une bonne coupe.</a:t>
            </a:r>
          </a:p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On obtiendrait 7 clusters.</a:t>
            </a:r>
            <a:endParaRPr lang="fr-FR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BA7F895-3244-1846-041E-7506BD497B6A}"/>
              </a:ext>
            </a:extLst>
          </p:cNvPr>
          <p:cNvCxnSpPr/>
          <p:nvPr/>
        </p:nvCxnSpPr>
        <p:spPr>
          <a:xfrm>
            <a:off x="1161288" y="5010912"/>
            <a:ext cx="5971032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Modélisation : Clustering hiérarchique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6" y="1535834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Analyse théorique par l’intermédiaire du coefficient de silhouette :</a:t>
            </a:r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C1D03F6-870F-26DD-FE12-B8694C5AECA5}"/>
              </a:ext>
            </a:extLst>
          </p:cNvPr>
          <p:cNvSpPr txBox="1">
            <a:spLocks/>
          </p:cNvSpPr>
          <p:nvPr/>
        </p:nvSpPr>
        <p:spPr>
          <a:xfrm>
            <a:off x="358336" y="5490457"/>
            <a:ext cx="11860567" cy="66138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On analyse les profils des clusters avec 2, 4 et 7 clusters.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7ED7D8-0119-F1AF-F830-C0AE9A5B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48" y="2188441"/>
            <a:ext cx="5667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1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Modélisation : Clustering hiérarchique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6" y="1535834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Proportion de clients par cluster :</a:t>
            </a:r>
          </a:p>
          <a:p>
            <a:pPr marL="599238" lvl="2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1800" dirty="0"/>
              <a:t>Pour 2 clusters : </a:t>
            </a:r>
          </a:p>
          <a:p>
            <a:pPr marL="599238" lvl="2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endParaRPr lang="fr-FR" sz="1800" dirty="0"/>
          </a:p>
          <a:p>
            <a:pPr marL="599238" lvl="2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1800" dirty="0"/>
              <a:t>Pour 4 clusters : </a:t>
            </a:r>
          </a:p>
          <a:p>
            <a:pPr marL="599238" lvl="2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endParaRPr lang="fr-FR" sz="1800" dirty="0"/>
          </a:p>
          <a:p>
            <a:pPr marL="599238" lvl="2" indent="-28575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1800" dirty="0"/>
              <a:t>Pour 7 clusters : 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85A933-5C03-4D0B-A35F-7B001009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13" y="2171884"/>
            <a:ext cx="1295400" cy="419100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EEE98D0-2ABE-4CA1-7B4E-874D03316D56}"/>
              </a:ext>
            </a:extLst>
          </p:cNvPr>
          <p:cNvSpPr txBox="1">
            <a:spLocks/>
          </p:cNvSpPr>
          <p:nvPr/>
        </p:nvSpPr>
        <p:spPr>
          <a:xfrm>
            <a:off x="4409513" y="2171884"/>
            <a:ext cx="7782487" cy="6440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Très déséquilibré.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305507-26B0-4F95-C8BD-55A93EB98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13" y="3098549"/>
            <a:ext cx="1409700" cy="84772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296161-9904-3DB9-FDCE-B4B250EACA1A}"/>
              </a:ext>
            </a:extLst>
          </p:cNvPr>
          <p:cNvSpPr txBox="1">
            <a:spLocks/>
          </p:cNvSpPr>
          <p:nvPr/>
        </p:nvSpPr>
        <p:spPr>
          <a:xfrm>
            <a:off x="4409513" y="3302262"/>
            <a:ext cx="7782487" cy="6440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Assez déséquilibré également.</a:t>
            </a:r>
            <a:endParaRPr lang="fr-FR" sz="18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49EEE8-6606-31F7-59DF-FC3270EE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713" y="4311791"/>
            <a:ext cx="1381125" cy="1428750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0E84513-F8E1-576B-303E-A2C1096C5AE3}"/>
              </a:ext>
            </a:extLst>
          </p:cNvPr>
          <p:cNvSpPr txBox="1">
            <a:spLocks/>
          </p:cNvSpPr>
          <p:nvPr/>
        </p:nvSpPr>
        <p:spPr>
          <a:xfrm>
            <a:off x="4409512" y="4536111"/>
            <a:ext cx="7782487" cy="6440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Mieux équilibré et on remarque en analysant les profils des clusters que l’on retrouve le même clustering que celui obtenu avec le k-</a:t>
            </a:r>
            <a:r>
              <a:rPr lang="fr-FR" sz="1800" dirty="0" err="1">
                <a:sym typeface="Wingdings" panose="05000000000000000000" pitchFamily="2" charset="2"/>
              </a:rPr>
              <a:t>means</a:t>
            </a:r>
            <a:r>
              <a:rPr lang="fr-FR" sz="1800" dirty="0">
                <a:sym typeface="Wingdings" panose="05000000000000000000" pitchFamily="2" charset="2"/>
              </a:rPr>
              <a:t> et k=7.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2887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Modèle retenu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7" y="1972761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D'un point de vue métier, la segmentation en </a:t>
            </a:r>
            <a:r>
              <a:rPr lang="fr-FR" sz="2400" b="1" i="1" u="sng" dirty="0"/>
              <a:t>7 groupes </a:t>
            </a:r>
            <a:r>
              <a:rPr lang="fr-FR" sz="2400" dirty="0"/>
              <a:t>semble être la plus pertinente dans la perspective de faire ensuite des </a:t>
            </a:r>
            <a:r>
              <a:rPr lang="fr-FR" sz="2400" b="1" i="1" u="sng" dirty="0"/>
              <a:t>campagnes marketing ciblées par rapport au niveau économique des clients, de leur satisfaction ou de leur appétence pour des bons de réduction</a:t>
            </a:r>
            <a:r>
              <a:rPr lang="fr-FR" sz="2400" dirty="0"/>
              <a:t> par exemple.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b="1" i="1" u="sng" dirty="0"/>
              <a:t>Modèle retenu :</a:t>
            </a:r>
            <a:r>
              <a:rPr lang="fr-FR" sz="2400" dirty="0"/>
              <a:t> k-</a:t>
            </a:r>
            <a:r>
              <a:rPr lang="fr-FR" sz="2400" dirty="0" err="1"/>
              <a:t>means</a:t>
            </a:r>
            <a:r>
              <a:rPr lang="fr-FR" sz="2400" dirty="0"/>
              <a:t> avec k=7.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3437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Délai de maintenance du modèle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7" y="1679798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Analyse de la stabilité temporelle de la segmentation retenue.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b="1" i="1" u="sng" dirty="0"/>
              <a:t>Méthode utilisée :</a:t>
            </a:r>
          </a:p>
          <a:p>
            <a:pPr marL="1189460" lvl="5" indent="-34290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2200" dirty="0"/>
              <a:t>Entrainement du k-</a:t>
            </a:r>
            <a:r>
              <a:rPr lang="fr-FR" sz="2200" dirty="0" err="1"/>
              <a:t>means</a:t>
            </a:r>
            <a:r>
              <a:rPr lang="fr-FR" sz="2200" dirty="0"/>
              <a:t> avec k=7 sur les 12 premiers mois de commandes.</a:t>
            </a:r>
          </a:p>
          <a:p>
            <a:pPr marL="1189460" lvl="5" indent="-34290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2200" dirty="0"/>
              <a:t>A chaque ajout d’un nouveau mois de commande, comparaison des résultats grâce au </a:t>
            </a:r>
            <a:r>
              <a:rPr lang="fr-FR" sz="2200" dirty="0" err="1"/>
              <a:t>Adjusted</a:t>
            </a:r>
            <a:r>
              <a:rPr lang="fr-FR" sz="2200" dirty="0"/>
              <a:t> Rand Index (ARI) de la prédiction du k-</a:t>
            </a:r>
            <a:r>
              <a:rPr lang="fr-FR" sz="2200" dirty="0" err="1"/>
              <a:t>means</a:t>
            </a:r>
            <a:r>
              <a:rPr lang="fr-FR" sz="2200" dirty="0"/>
              <a:t> initialement entrainé et d’un nouveau k-</a:t>
            </a:r>
            <a:r>
              <a:rPr lang="fr-FR" sz="2200" dirty="0" err="1"/>
              <a:t>means</a:t>
            </a:r>
            <a:r>
              <a:rPr lang="fr-FR" sz="2200" dirty="0"/>
              <a:t> </a:t>
            </a:r>
            <a:r>
              <a:rPr lang="fr-FR" sz="2200" dirty="0" err="1"/>
              <a:t>réentrainé</a:t>
            </a:r>
            <a:r>
              <a:rPr lang="fr-FR" sz="2200" dirty="0"/>
              <a:t> sur la nouvelle base de données.</a:t>
            </a:r>
          </a:p>
          <a:p>
            <a:pPr marL="1189460" lvl="5" indent="-342900" defTabSz="3600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fr-FR" sz="2200" dirty="0"/>
              <a:t>Affichage des résultats sur un graphique et recherche du point d’inflexion du ARI.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9036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sz="7200" dirty="0"/>
              <a:t>Segmentation clients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F20BCE-4C03-F283-6D09-CAEF10947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3" y="4964208"/>
            <a:ext cx="1532875" cy="8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Délai de maintenance du modèle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7" y="1679798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Résultats :</a:t>
            </a:r>
            <a:endParaRPr lang="fr-FR" sz="22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0B66B1-9574-D044-FF5F-7D2571C0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498909"/>
            <a:ext cx="7477125" cy="3962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CA8C1C7-6562-3DF1-459C-142F31A72460}"/>
              </a:ext>
            </a:extLst>
          </p:cNvPr>
          <p:cNvSpPr txBox="1"/>
          <p:nvPr/>
        </p:nvSpPr>
        <p:spPr>
          <a:xfrm>
            <a:off x="581062" y="5559072"/>
            <a:ext cx="1100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D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iminution continue du ARI dans le temps. Donc la 1</a:t>
            </a:r>
            <a:r>
              <a:rPr lang="fr-FR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ière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maintenance devrait intervenir à la fin du 1</a:t>
            </a:r>
            <a:r>
              <a:rPr lang="fr-FR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mois.</a:t>
            </a:r>
          </a:p>
        </p:txBody>
      </p:sp>
    </p:spTree>
    <p:extLst>
      <p:ext uri="{BB962C8B-B14F-4D97-AF65-F5344CB8AC3E}">
        <p14:creationId xmlns:p14="http://schemas.microsoft.com/office/powerpoint/2010/main" val="328380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Délai de maintenance du modèle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35AB67-AF81-9536-EEC3-8789637F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37" y="1617652"/>
            <a:ext cx="10797343" cy="4598635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Résultats en utilisant un nouveau </a:t>
            </a:r>
            <a:r>
              <a:rPr lang="fr-FR" sz="2400" dirty="0" err="1"/>
              <a:t>StandardScaler</a:t>
            </a:r>
            <a:r>
              <a:rPr lang="fr-FR" sz="2400" dirty="0"/>
              <a:t> après chaque ajout de mois avant l’utilisation du k-</a:t>
            </a:r>
            <a:r>
              <a:rPr lang="fr-FR" sz="2400" dirty="0" err="1"/>
              <a:t>means</a:t>
            </a:r>
            <a:r>
              <a:rPr lang="fr-FR" sz="2400" dirty="0"/>
              <a:t> initial :</a:t>
            </a:r>
            <a:endParaRPr lang="fr-FR" sz="22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A8C1C7-6562-3DF1-459C-142F31A72460}"/>
              </a:ext>
            </a:extLst>
          </p:cNvPr>
          <p:cNvSpPr txBox="1"/>
          <p:nvPr/>
        </p:nvSpPr>
        <p:spPr>
          <a:xfrm>
            <a:off x="536672" y="5630096"/>
            <a:ext cx="1100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ARI plus stable avec de plus grandes valeurs. Dans ce cas la 1</a:t>
            </a:r>
            <a:r>
              <a:rPr lang="fr-FR" sz="2000" baseline="30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ière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maintenance devrait plutôt avoir lieu à la fin du 3</a:t>
            </a:r>
            <a:r>
              <a:rPr lang="fr-FR" sz="2000" baseline="30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ième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mois.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4AE277-0963-2B5B-96AC-4D154028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58" y="2502948"/>
            <a:ext cx="6161195" cy="31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sz="4400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8013A6-7EAC-65EA-3F07-C50480025637}"/>
              </a:ext>
            </a:extLst>
          </p:cNvPr>
          <p:cNvSpPr txBox="1">
            <a:spLocks/>
          </p:cNvSpPr>
          <p:nvPr/>
        </p:nvSpPr>
        <p:spPr>
          <a:xfrm>
            <a:off x="358337" y="1608774"/>
            <a:ext cx="10797343" cy="45986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i="1" u="sng" dirty="0"/>
              <a:t>Modèle retenu :</a:t>
            </a:r>
            <a:r>
              <a:rPr lang="fr-FR" sz="2400" dirty="0"/>
              <a:t> k-</a:t>
            </a:r>
            <a:r>
              <a:rPr lang="fr-FR" sz="2400" dirty="0" err="1"/>
              <a:t>means</a:t>
            </a:r>
            <a:r>
              <a:rPr lang="fr-FR" sz="2400" dirty="0"/>
              <a:t> avec k=7.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Segmentation en </a:t>
            </a:r>
            <a:r>
              <a:rPr lang="fr-FR" sz="2400" b="1" i="1" u="sng" dirty="0"/>
              <a:t>7 groupes.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Campagnes marketing ciblées notamment par rapport au </a:t>
            </a:r>
            <a:r>
              <a:rPr lang="fr-FR" sz="2400" b="1" i="1" dirty="0"/>
              <a:t>niveau économique des clients, de leur satisfaction ou de leur appétence pour des bons de réduction.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i="1" u="sng" dirty="0"/>
              <a:t>Délai de maintenance :</a:t>
            </a:r>
            <a:r>
              <a:rPr lang="fr-FR" sz="2400" dirty="0"/>
              <a:t> tous les mois.</a:t>
            </a:r>
          </a:p>
          <a:p>
            <a:pPr marL="90000" indent="-252000" defTabSz="3600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Tous les 3 mois s'il est possible pour l'entreprise de réextraire facilement chaque mois la nouvelle base de données clients et que l'on applique à chaque fois un nouveau </a:t>
            </a:r>
            <a:r>
              <a:rPr lang="fr-FR" sz="2400" dirty="0" err="1"/>
              <a:t>StandardScaler</a:t>
            </a:r>
            <a:r>
              <a:rPr lang="fr-FR" sz="2400" dirty="0"/>
              <a:t> aux données avant d'utiliser le modèle.</a:t>
            </a:r>
          </a:p>
        </p:txBody>
      </p:sp>
    </p:spTree>
    <p:extLst>
      <p:ext uri="{BB962C8B-B14F-4D97-AF65-F5344CB8AC3E}">
        <p14:creationId xmlns:p14="http://schemas.microsoft.com/office/powerpoint/2010/main" val="32984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24141-9F45-9266-9783-28C99138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58C11-B3E2-6746-6F4D-5B7F6F0AC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1704513"/>
            <a:ext cx="10888889" cy="4376691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fr-FR" sz="2400" dirty="0"/>
              <a:t>Rappel de la problématique</a:t>
            </a:r>
          </a:p>
          <a:p>
            <a:pPr marL="457200" indent="-45720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fr-FR" sz="2400" dirty="0"/>
              <a:t>Présentation de l’analyse exploratoire et des manipulations sur les données</a:t>
            </a:r>
          </a:p>
          <a:p>
            <a:pPr marL="457200" indent="-45720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fr-FR" sz="2400" dirty="0"/>
              <a:t>Pistes de modélisation effectuées et modèle retenu</a:t>
            </a:r>
          </a:p>
          <a:p>
            <a:pPr marL="457200" indent="-45720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fr-FR" sz="2400" dirty="0"/>
              <a:t>Analyse du délai de maintenance du modèle</a:t>
            </a:r>
          </a:p>
          <a:p>
            <a:pPr marL="457200" indent="-45720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fr-FR" sz="2400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BDFA4A-CFC6-46AD-B963-BCE39E67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9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Rappel de la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757779"/>
            <a:ext cx="10720674" cy="4465473"/>
          </a:xfrm>
        </p:spPr>
        <p:txBody>
          <a:bodyPr>
            <a:noAutofit/>
          </a:bodyPr>
          <a:lstStyle/>
          <a:p>
            <a:pPr indent="-252000" defTabSz="360000">
              <a:lnSpc>
                <a:spcPct val="10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fr-FR" sz="2400" b="1" dirty="0"/>
              <a:t>Olist</a:t>
            </a:r>
            <a:r>
              <a:rPr lang="fr-FR" sz="2400" dirty="0"/>
              <a:t>, entreprise brésilienne qui propose une solution de vente sur les marketplaces en ligne.</a:t>
            </a:r>
          </a:p>
          <a:p>
            <a:pPr indent="-252000" defTabSz="360000">
              <a:lnSpc>
                <a:spcPct val="10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Demande de </a:t>
            </a:r>
            <a:r>
              <a:rPr lang="fr-FR" sz="2400" b="1" dirty="0"/>
              <a:t>l’équipe marketing</a:t>
            </a:r>
            <a:r>
              <a:rPr lang="fr-FR" sz="2400" dirty="0"/>
              <a:t>.</a:t>
            </a:r>
          </a:p>
          <a:p>
            <a:pPr indent="-252000" defTabSz="360000">
              <a:lnSpc>
                <a:spcPct val="10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fr-FR" sz="2400" i="1" u="sng" dirty="0"/>
              <a:t>Objectif :</a:t>
            </a:r>
            <a:r>
              <a:rPr lang="fr-FR" sz="2400" dirty="0"/>
              <a:t> créer une </a:t>
            </a:r>
            <a:r>
              <a:rPr lang="fr-FR" sz="2400" b="1" dirty="0"/>
              <a:t>segmentation clients</a:t>
            </a:r>
            <a:r>
              <a:rPr lang="fr-FR" sz="2400" dirty="0"/>
              <a:t> actionnable pour optimiser les campagnes de communication.</a:t>
            </a:r>
          </a:p>
          <a:p>
            <a:pPr indent="-252000" defTabSz="360000">
              <a:lnSpc>
                <a:spcPct val="10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Proposer un </a:t>
            </a:r>
            <a:r>
              <a:rPr lang="fr-FR" sz="2400" b="1" dirty="0"/>
              <a:t>contrat de maintenance</a:t>
            </a:r>
            <a:r>
              <a:rPr lang="fr-FR" sz="2400" dirty="0"/>
              <a:t> de cette segmentation.</a:t>
            </a:r>
          </a:p>
          <a:p>
            <a:pPr marL="90000" defTabSz="360000">
              <a:lnSpc>
                <a:spcPct val="10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1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Analyse exploratoire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757779"/>
            <a:ext cx="10720674" cy="446547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8 jeux de données disponibles qui donnent des informations notamment sur :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les commandes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les clients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les vendeurs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le paiement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satisfaction client</a:t>
            </a:r>
          </a:p>
          <a:p>
            <a:pPr marL="1412860" lvl="6" indent="-3429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 sz="1900" dirty="0"/>
          </a:p>
          <a:p>
            <a:pPr indent="-252000" defTabSz="36000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99 220 commandes pour 95 377 clients uniques.</a:t>
            </a:r>
          </a:p>
          <a:p>
            <a:pPr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Commandes réparties sur 25 mois.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2400" dirty="0"/>
              <a:t>(du 04/09/2016 au 17/10/2018)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C404ABD7-AD34-1C4F-0823-03278BC17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54766"/>
              </p:ext>
            </p:extLst>
          </p:nvPr>
        </p:nvGraphicFramePr>
        <p:xfrm>
          <a:off x="7701280" y="3143270"/>
          <a:ext cx="2792127" cy="291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09">
                  <a:extLst>
                    <a:ext uri="{9D8B030D-6E8A-4147-A177-3AD203B41FA5}">
                      <a16:colId xmlns:a16="http://schemas.microsoft.com/office/drawing/2014/main" val="720165730"/>
                    </a:ext>
                  </a:extLst>
                </a:gridCol>
                <a:gridCol w="930709">
                  <a:extLst>
                    <a:ext uri="{9D8B030D-6E8A-4147-A177-3AD203B41FA5}">
                      <a16:colId xmlns:a16="http://schemas.microsoft.com/office/drawing/2014/main" val="3601792265"/>
                    </a:ext>
                  </a:extLst>
                </a:gridCol>
                <a:gridCol w="930709">
                  <a:extLst>
                    <a:ext uri="{9D8B030D-6E8A-4147-A177-3AD203B41FA5}">
                      <a16:colId xmlns:a16="http://schemas.microsoft.com/office/drawing/2014/main" val="1919388464"/>
                    </a:ext>
                  </a:extLst>
                </a:gridCol>
              </a:tblGrid>
              <a:tr h="50545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Nbre de commandes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Nbre de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% du total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000132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92343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96,8 %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74680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2,6 %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59581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01247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4064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0,02 %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156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0,01 %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67193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0,005 %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75423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0,001 %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64699"/>
                  </a:ext>
                </a:extLst>
              </a:tr>
              <a:tr h="267825">
                <a:tc>
                  <a:txBody>
                    <a:bodyPr/>
                    <a:lstStyle/>
                    <a:p>
                      <a:r>
                        <a:rPr lang="fr-FR" sz="11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0,001 %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10197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1E4E6F3C-390B-1E0E-6556-B98F235A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2" y="1345586"/>
            <a:ext cx="9941483" cy="52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Manipulations sur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757779"/>
            <a:ext cx="10720674" cy="446547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Création d’un pivot table pour obtenir un détail par client.</a:t>
            </a:r>
          </a:p>
          <a:p>
            <a:pPr marL="90000" indent="-2520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Variables retenues pour les modèles :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Nombre de commandes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récence de la dernière commande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moyenne du montant payé par commande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moyenne des échéances de paiement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moyenne des notes de satisfaction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900" dirty="0"/>
              <a:t>La moyenne des % de ‘vouchers’ utilisés pour payer une commande par client</a:t>
            </a:r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 sz="19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9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Manipulations sur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757779"/>
            <a:ext cx="10720674" cy="446547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Ordre de grandeur des différentes variables retenues :</a:t>
            </a:r>
            <a:endParaRPr lang="fr-FR" sz="1900" dirty="0"/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 sz="19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17D55B-8640-3363-4EED-4EB86D90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1010"/>
            <a:ext cx="12174856" cy="29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757779"/>
            <a:ext cx="10720674" cy="446547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Variables uniquement numériques : utilisation d’un </a:t>
            </a:r>
            <a:r>
              <a:rPr lang="fr-FR" sz="2400" dirty="0" err="1"/>
              <a:t>StandardScaler</a:t>
            </a:r>
            <a:r>
              <a:rPr lang="fr-FR" sz="2400" dirty="0"/>
              <a:t> pour la normalisation.</a:t>
            </a:r>
          </a:p>
          <a:p>
            <a:pPr marL="90000" indent="-2520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Choix de la valeur de k grâce au coefficient de silhouette et à l’inertie :</a:t>
            </a:r>
            <a:endParaRPr lang="fr-FR" sz="1900" dirty="0"/>
          </a:p>
          <a:p>
            <a:pPr marL="1389460" lvl="6" indent="-342900" defTabSz="3600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 sz="19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23/07/2022</a:t>
            </a:fld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F331B23-B384-9B39-9C7E-77A50BECFB52}"/>
              </a:ext>
            </a:extLst>
          </p:cNvPr>
          <p:cNvSpPr txBox="1"/>
          <p:nvPr/>
        </p:nvSpPr>
        <p:spPr>
          <a:xfrm>
            <a:off x="9664060" y="4509857"/>
            <a:ext cx="185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Valeur retenue k=7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D2778B4-6848-4513-3F09-78BD10BD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9" y="3464273"/>
            <a:ext cx="4424447" cy="28102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7BF28C0-8724-4306-0E56-981A8210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13" y="3368565"/>
            <a:ext cx="4549898" cy="292369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BEE8DA7-1D71-3A9C-43A2-2F0911B59595}"/>
              </a:ext>
            </a:extLst>
          </p:cNvPr>
          <p:cNvCxnSpPr>
            <a:cxnSpLocks/>
          </p:cNvCxnSpPr>
          <p:nvPr/>
        </p:nvCxnSpPr>
        <p:spPr>
          <a:xfrm flipH="1" flipV="1">
            <a:off x="7927759" y="4083728"/>
            <a:ext cx="372862" cy="426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8BE18EC-A57D-6986-C8D8-356C75869390}"/>
              </a:ext>
            </a:extLst>
          </p:cNvPr>
          <p:cNvSpPr txBox="1"/>
          <p:nvPr/>
        </p:nvSpPr>
        <p:spPr>
          <a:xfrm>
            <a:off x="7927759" y="4539347"/>
            <a:ext cx="873441" cy="34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‘Coude’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4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E6CA-B94C-7D26-DFC7-4C7E0E2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60000"/>
              </a:lnSpc>
            </a:pPr>
            <a:r>
              <a:rPr lang="fr-FR" dirty="0"/>
              <a:t>Modélisation :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BBC97-4AAB-099B-3C90-2DCEC2B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25" y="1473693"/>
            <a:ext cx="10720674" cy="2885243"/>
          </a:xfrm>
        </p:spPr>
        <p:txBody>
          <a:bodyPr>
            <a:noAutofit/>
          </a:bodyPr>
          <a:lstStyle/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400" dirty="0"/>
              <a:t>Clustering obtenu avec k=7 :</a:t>
            </a:r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90000" indent="-252000" defTabSz="3600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AD870-98C1-9011-3EE8-E37BBB29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24/07/2022</a:t>
            </a:fld>
            <a:endParaRPr lang="en-US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8DA40FE-2766-B1F9-9503-8BCDE04F8848}"/>
              </a:ext>
            </a:extLst>
          </p:cNvPr>
          <p:cNvSpPr txBox="1">
            <a:spLocks/>
          </p:cNvSpPr>
          <p:nvPr/>
        </p:nvSpPr>
        <p:spPr>
          <a:xfrm>
            <a:off x="124287" y="4375199"/>
            <a:ext cx="11949343" cy="1999124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0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d'un niveau économique plus faible car ils paient en 8 fois des montants beaucoup plus faibles que par exemple le groupe 4 dont les clients paient en 6 fois.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1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qui ont passé leur dernière commande récemment et qui sont très satisfaits.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2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mécontents.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3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qui utilisent quasiment à 100% des vouchers pour payer.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4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qui ont passé une commande d'un montant élevé et qui sont assez satisfaits.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5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qui ont passé plusieurs commandes.</a:t>
            </a:r>
          </a:p>
          <a:p>
            <a:pPr marL="0" indent="0" defTabSz="360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i="1" u="sng" dirty="0"/>
              <a:t>Cluster 6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clients qui ont passé leur dernière commande il y a longtemps et qui sont très satisfaits.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23B32D0-9D7F-E314-DB42-63B7F1A72524}"/>
              </a:ext>
            </a:extLst>
          </p:cNvPr>
          <p:cNvGrpSpPr/>
          <p:nvPr/>
        </p:nvGrpSpPr>
        <p:grpSpPr>
          <a:xfrm>
            <a:off x="252413" y="1992018"/>
            <a:ext cx="10903267" cy="2349161"/>
            <a:chOff x="252413" y="2009775"/>
            <a:chExt cx="10573507" cy="219830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9F3BFF7-D12A-9A41-7CE2-B5E343163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3" y="2009775"/>
              <a:ext cx="9051386" cy="2198299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13E6196-EA0E-ABB6-9D41-48BCCEB5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3800" y="2019357"/>
              <a:ext cx="1522120" cy="218871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0157651-D422-4FE7-63FD-318779C12DCE}"/>
              </a:ext>
            </a:extLst>
          </p:cNvPr>
          <p:cNvSpPr/>
          <p:nvPr/>
        </p:nvSpPr>
        <p:spPr>
          <a:xfrm>
            <a:off x="252413" y="2485748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7642A5-270A-E7CC-0793-A2864016D300}"/>
              </a:ext>
            </a:extLst>
          </p:cNvPr>
          <p:cNvSpPr/>
          <p:nvPr/>
        </p:nvSpPr>
        <p:spPr>
          <a:xfrm>
            <a:off x="260825" y="2756516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A1F2B2-2C99-C1AF-3779-DB9FEDA47B95}"/>
              </a:ext>
            </a:extLst>
          </p:cNvPr>
          <p:cNvSpPr/>
          <p:nvPr/>
        </p:nvSpPr>
        <p:spPr>
          <a:xfrm>
            <a:off x="252412" y="3008167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1F87E6-467F-6875-098D-0BCDBA0BFA14}"/>
              </a:ext>
            </a:extLst>
          </p:cNvPr>
          <p:cNvSpPr/>
          <p:nvPr/>
        </p:nvSpPr>
        <p:spPr>
          <a:xfrm>
            <a:off x="243999" y="3264017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65EB38-DA5C-6C8A-57E7-60358DACE7C1}"/>
              </a:ext>
            </a:extLst>
          </p:cNvPr>
          <p:cNvSpPr/>
          <p:nvPr/>
        </p:nvSpPr>
        <p:spPr>
          <a:xfrm>
            <a:off x="238947" y="3514240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05EB0-29E7-369F-02AC-5FFDF0090EA4}"/>
              </a:ext>
            </a:extLst>
          </p:cNvPr>
          <p:cNvSpPr/>
          <p:nvPr/>
        </p:nvSpPr>
        <p:spPr>
          <a:xfrm>
            <a:off x="249299" y="3746542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1EBD54-2DEF-2F3A-AA17-B31260184DF9}"/>
              </a:ext>
            </a:extLst>
          </p:cNvPr>
          <p:cNvSpPr/>
          <p:nvPr/>
        </p:nvSpPr>
        <p:spPr>
          <a:xfrm>
            <a:off x="250773" y="3996598"/>
            <a:ext cx="10986717" cy="30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0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40A74638-567A-4C9B-92AC-92262F50CE33}" vid="{4EE5C211-F92E-4B7F-99D7-2D674A6AA5E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{F52B8EB0-EA38-4CE8-A0D9-5D048C2ECDBE}tf56160789_win32</Template>
  <TotalTime>3217</TotalTime>
  <Words>1108</Words>
  <Application>Microsoft Office PowerPoint</Application>
  <PresentationFormat>Grand écran</PresentationFormat>
  <Paragraphs>164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Bookman Old Style</vt:lpstr>
      <vt:lpstr>Calibri</vt:lpstr>
      <vt:lpstr>Franklin Gothic Book</vt:lpstr>
      <vt:lpstr>Wingdings</vt:lpstr>
      <vt:lpstr>1_RetrospectVTI</vt:lpstr>
      <vt:lpstr>Présentation PowerPoint</vt:lpstr>
      <vt:lpstr>Segmentation clients</vt:lpstr>
      <vt:lpstr>Sommaire</vt:lpstr>
      <vt:lpstr>Rappel de la problématique</vt:lpstr>
      <vt:lpstr>Analyse exploratoire</vt:lpstr>
      <vt:lpstr>Manipulations sur les données</vt:lpstr>
      <vt:lpstr>Manipulations sur les données</vt:lpstr>
      <vt:lpstr>Modélisation : k-means</vt:lpstr>
      <vt:lpstr>Modélisation : k-means</vt:lpstr>
      <vt:lpstr>Modélisation : k-means</vt:lpstr>
      <vt:lpstr>Modélisation : k-means</vt:lpstr>
      <vt:lpstr>Modélisation : k-means</vt:lpstr>
      <vt:lpstr>Modélisation : DBSCAN</vt:lpstr>
      <vt:lpstr>Modélisation : DBSCAN</vt:lpstr>
      <vt:lpstr>Modélisation : Clustering hiérarchique</vt:lpstr>
      <vt:lpstr>Modélisation : Clustering hiérarchique</vt:lpstr>
      <vt:lpstr>Modélisation : Clustering hiérarchique</vt:lpstr>
      <vt:lpstr>Modèle retenu</vt:lpstr>
      <vt:lpstr>Délai de maintenance du modèle</vt:lpstr>
      <vt:lpstr>Délai de maintenance du modèle</vt:lpstr>
      <vt:lpstr>Délai de maintenance du modèle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Benoît Meurisse</dc:creator>
  <cp:lastModifiedBy>Benoît Meurisse</cp:lastModifiedBy>
  <cp:revision>24</cp:revision>
  <dcterms:created xsi:type="dcterms:W3CDTF">2022-07-19T10:17:24Z</dcterms:created>
  <dcterms:modified xsi:type="dcterms:W3CDTF">2022-07-24T13:33:30Z</dcterms:modified>
</cp:coreProperties>
</file>